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69" r:id="rId2"/>
    <p:sldId id="260" r:id="rId3"/>
    <p:sldId id="270" r:id="rId4"/>
    <p:sldId id="268" r:id="rId5"/>
    <p:sldId id="261" r:id="rId6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124" d="100"/>
          <a:sy n="124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3B343-43BE-0748-A6DE-57D5E4EFC1F7}" type="datetimeFigureOut">
              <a:rPr lang="en-IT" smtClean="0"/>
              <a:t>11/05/2021</a:t>
            </a:fld>
            <a:endParaRPr lang="en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9472F8-E04B-3341-A8E3-4C7C0A62260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765971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8C7AC1-6701-CC40-B237-D4E951B44ADA}" type="slidenum">
              <a:rPr kumimoji="0" lang="en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357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03B157-4675-3A46-A8AE-349D05CC1D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F7B524F-1104-2541-9F35-3271902993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992A94F-05C1-D84E-91B3-A15B3FE02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EF2D7-B7B9-1444-B9B5-4FD7C0DF8278}" type="datetimeFigureOut">
              <a:rPr lang="it-IT" smtClean="0"/>
              <a:t>11/05/21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B80B3D3-3986-D448-BD47-95F470887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C02B42C-4217-884B-8649-E485BA2C6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5E88-3A79-8245-85D3-BC757FC08DF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8080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0B7886-2539-E24F-AA8F-E7EF8345D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D07D5FF-18C9-F844-81FC-A498AF7297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E2EAD22-36C2-5F40-B557-D240AC56E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EF2D7-B7B9-1444-B9B5-4FD7C0DF8278}" type="datetimeFigureOut">
              <a:rPr lang="it-IT" smtClean="0"/>
              <a:t>11/05/21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8C695B-E382-1E4F-8D5E-04A528FCA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0FCFF0-7A19-2D4F-A2BE-1422042A3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5E88-3A79-8245-85D3-BC757FC08DF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4373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2218F52-31BE-6D4C-B114-A01DACBF5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87C8456-5CA0-AF48-9501-2BE87E1486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3125C3-B6D8-5B45-9750-F8B025CD0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EF2D7-B7B9-1444-B9B5-4FD7C0DF8278}" type="datetimeFigureOut">
              <a:rPr lang="it-IT" smtClean="0"/>
              <a:t>11/05/21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B48CA15-F310-094F-B91B-165CA196A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6E03CF7-D2BF-844A-A278-F14A855CA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5E88-3A79-8245-85D3-BC757FC08DF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2376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EDB77C-15C0-9947-BD71-B88E8FF22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22C907-75D4-7A41-A43F-0C33E3A11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41FFC23-450A-B044-A914-3D97F1886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EF2D7-B7B9-1444-B9B5-4FD7C0DF8278}" type="datetimeFigureOut">
              <a:rPr lang="it-IT" smtClean="0"/>
              <a:t>11/05/21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ECE6904-D19F-244F-A4E3-998AD2099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E46DD72-80D5-A14C-8B6A-B380F4B66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5E88-3A79-8245-85D3-BC757FC08DF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0216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9E8A6C-B819-DD4F-AC25-57E3AE4C2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EC8D6A6-AFAA-C249-B0EF-D96C315AB9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973BDC4-04B0-574A-83E6-267612762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EF2D7-B7B9-1444-B9B5-4FD7C0DF8278}" type="datetimeFigureOut">
              <a:rPr lang="it-IT" smtClean="0"/>
              <a:t>11/05/21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5727B4E-C9E6-8146-87DD-017AD18EA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33E4BF8-549C-6342-B80B-982D6703E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5E88-3A79-8245-85D3-BC757FC08DF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0298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166D2B-59ED-F245-9C3C-1C496AB37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664142-79A9-9342-90AC-02A56A05ED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58FF6B6-C423-EB42-BA10-4CD3AFC455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260F996-2EEB-6640-A75F-529168C3A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EF2D7-B7B9-1444-B9B5-4FD7C0DF8278}" type="datetimeFigureOut">
              <a:rPr lang="it-IT" smtClean="0"/>
              <a:t>11/05/21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0726141-5CB2-734D-951C-01EC4765E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FA35842-F2B2-154E-814F-03A5B7945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5E88-3A79-8245-85D3-BC757FC08DF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6004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19F5D8-EF66-C749-A8BE-3EEE2863C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9B50CE-E7F1-E641-BBB4-BBFDA21B8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BC2E60D-706C-C940-88EF-7DFF40A33E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601EDB6-A554-AA44-BF15-3084A00243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5B28D3C-510E-D541-8FAC-E763A436F1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DC5A451-3D07-D14D-8739-62FE7C343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EF2D7-B7B9-1444-B9B5-4FD7C0DF8278}" type="datetimeFigureOut">
              <a:rPr lang="it-IT" smtClean="0"/>
              <a:t>11/05/21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3CAA224-4F4B-0D4A-B692-02E786662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4648FA7-C186-A846-86BF-F58B29917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5E88-3A79-8245-85D3-BC757FC08DF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8950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F7E13D-C63A-0248-8A19-A005047B0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099D52C-4EAF-3D4F-8DAB-1C6993781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EF2D7-B7B9-1444-B9B5-4FD7C0DF8278}" type="datetimeFigureOut">
              <a:rPr lang="it-IT" smtClean="0"/>
              <a:t>11/05/21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334041F-B55B-9842-B7DD-20CEAE23E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1A4DB22-4574-274A-BDCA-1E8694664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5E88-3A79-8245-85D3-BC757FC08DF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7353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AAA9B98-0750-4A49-BB30-75C336FEA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EF2D7-B7B9-1444-B9B5-4FD7C0DF8278}" type="datetimeFigureOut">
              <a:rPr lang="it-IT" smtClean="0"/>
              <a:t>11/05/21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0524379-78B0-B844-89D4-ED6725AD4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2313439-5AF5-E542-B3E5-3981163DE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5E88-3A79-8245-85D3-BC757FC08DF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7128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0754B2-71B0-5141-95BC-C90A0DE48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43B699-7C5B-9B42-AB2C-2F75AD476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D72E298-587C-624B-A2ED-771051F411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5AC2A59-3287-A344-9813-4B5916FC4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EF2D7-B7B9-1444-B9B5-4FD7C0DF8278}" type="datetimeFigureOut">
              <a:rPr lang="it-IT" smtClean="0"/>
              <a:t>11/05/21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252292D-44EE-024F-9497-122F15C5A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BAB709E-2658-7141-BC29-C848FE933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5E88-3A79-8245-85D3-BC757FC08DF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9362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8F3996-647D-F84E-86AF-BA0AE416E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866761A-CEB0-6A48-A445-1484B1DC91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09888DE-7202-1E4D-A28C-42A2EFD5F2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FD45CFF-992B-5549-9F5F-02519E0AD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EF2D7-B7B9-1444-B9B5-4FD7C0DF8278}" type="datetimeFigureOut">
              <a:rPr lang="it-IT" smtClean="0"/>
              <a:t>11/05/21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3C5163B-A81D-3545-88EA-0E1924D5F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B8DBEA5-5242-D843-B414-93471EAFC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5E88-3A79-8245-85D3-BC757FC08DF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840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F7F2829-F50B-964F-921B-67EB73B3A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DC30A71-8FA9-964F-B483-4E3D8BCD6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0DB03B-B517-0744-9066-1B7EA2BC73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EF2D7-B7B9-1444-B9B5-4FD7C0DF8278}" type="datetimeFigureOut">
              <a:rPr lang="it-IT" smtClean="0"/>
              <a:t>11/05/21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0D9365F-1976-774C-9A66-F8A0D1C2FE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EB046F-6F34-D443-BA19-1FAA2D4A9E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E5E88-3A79-8245-85D3-BC757FC08DF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8420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297A1D6-A314-2E44-9461-246428E268AA}"/>
              </a:ext>
            </a:extLst>
          </p:cNvPr>
          <p:cNvSpPr txBox="1"/>
          <p:nvPr/>
        </p:nvSpPr>
        <p:spPr>
          <a:xfrm>
            <a:off x="4123764" y="2151529"/>
            <a:ext cx="34961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72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i-Science</a:t>
            </a:r>
            <a:endParaRPr kumimoji="0" lang="en-IT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208B53-218A-F64C-AD15-50516C88DC50}"/>
              </a:ext>
            </a:extLst>
          </p:cNvPr>
          <p:cNvSpPr txBox="1"/>
          <p:nvPr/>
        </p:nvSpPr>
        <p:spPr>
          <a:xfrm>
            <a:off x="1804331" y="3531152"/>
            <a:ext cx="874470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 programma per finanziare le idee</a:t>
            </a:r>
            <a:endParaRPr kumimoji="0" lang="en-IT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182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ttangolo 29">
            <a:extLst>
              <a:ext uri="{FF2B5EF4-FFF2-40B4-BE49-F238E27FC236}">
                <a16:creationId xmlns:a16="http://schemas.microsoft.com/office/drawing/2014/main" id="{3F48C373-FC0C-A84C-9815-0EC023C81A61}"/>
              </a:ext>
            </a:extLst>
          </p:cNvPr>
          <p:cNvSpPr/>
          <p:nvPr/>
        </p:nvSpPr>
        <p:spPr>
          <a:xfrm>
            <a:off x="0" y="4591860"/>
            <a:ext cx="12108869" cy="20621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ttangolo 27">
            <a:extLst>
              <a:ext uri="{FF2B5EF4-FFF2-40B4-BE49-F238E27FC236}">
                <a16:creationId xmlns:a16="http://schemas.microsoft.com/office/drawing/2014/main" id="{0D0CC729-2267-8949-AB32-19BDD35411A1}"/>
              </a:ext>
            </a:extLst>
          </p:cNvPr>
          <p:cNvSpPr/>
          <p:nvPr/>
        </p:nvSpPr>
        <p:spPr>
          <a:xfrm>
            <a:off x="96978" y="2734131"/>
            <a:ext cx="12004966" cy="17069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7A30148A-38B1-B945-A1C0-1AB0CB978A0D}"/>
              </a:ext>
            </a:extLst>
          </p:cNvPr>
          <p:cNvSpPr/>
          <p:nvPr/>
        </p:nvSpPr>
        <p:spPr>
          <a:xfrm>
            <a:off x="96978" y="1213917"/>
            <a:ext cx="12011891" cy="13169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D0B9096-24FD-D244-ACD1-34C0B90F9232}"/>
              </a:ext>
            </a:extLst>
          </p:cNvPr>
          <p:cNvSpPr txBox="1"/>
          <p:nvPr/>
        </p:nvSpPr>
        <p:spPr>
          <a:xfrm>
            <a:off x="4029792" y="609322"/>
            <a:ext cx="47252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Attuali Criticità 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Proposta </a:t>
            </a:r>
            <a:r>
              <a:rPr kumimoji="0" lang="it-IT" sz="24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i-Science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DF360330-DAC0-7542-BF69-D6E8EF2B6E4B}"/>
              </a:ext>
            </a:extLst>
          </p:cNvPr>
          <p:cNvSpPr txBox="1"/>
          <p:nvPr/>
        </p:nvSpPr>
        <p:spPr>
          <a:xfrm>
            <a:off x="16073174" y="894216"/>
            <a:ext cx="245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933CDD0-D529-C546-B7AA-B656DD653DAB}"/>
              </a:ext>
            </a:extLst>
          </p:cNvPr>
          <p:cNvSpPr txBox="1"/>
          <p:nvPr/>
        </p:nvSpPr>
        <p:spPr>
          <a:xfrm>
            <a:off x="2932876" y="7252"/>
            <a:ext cx="71258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Finanziamento alla ricerca di base in Italia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8C5CA3F9-B2AB-6641-BF5A-78ED8359789A}"/>
              </a:ext>
            </a:extLst>
          </p:cNvPr>
          <p:cNvSpPr txBox="1"/>
          <p:nvPr/>
        </p:nvSpPr>
        <p:spPr>
          <a:xfrm>
            <a:off x="190637" y="4591860"/>
            <a:ext cx="1191130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Sistema di valutazione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	</a:t>
            </a:r>
            <a:r>
              <a:rPr kumimoji="0" lang="it-IT" sz="16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composizione delle commissioni e lista dei revisori del catalogo </a:t>
            </a:r>
            <a:r>
              <a:rPr kumimoji="0" lang="it-IT" sz="1600" b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Reprise</a:t>
            </a:r>
            <a:r>
              <a:rPr kumimoji="0" lang="it-IT" sz="16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non garantiscono un sistema di 			valutazione di qualità; non esiste un criterio rigoroso per la scelta dei commissari; mancano figure 				professionali appositamente formate per gestire processi di valutazione scientifica secondo standard 			internazionali.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Proposta </a:t>
            </a:r>
            <a:r>
              <a:rPr kumimoji="0" lang="it-IT" sz="16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i-Science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		</a:t>
            </a:r>
            <a:r>
              <a:rPr kumimoji="0" lang="it-IT" sz="16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costituzione di commissioni composte da</a:t>
            </a:r>
            <a:r>
              <a:rPr kumimoji="0" lang="it-IT" sz="1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vincitori di ERC e da partecipanti a </a:t>
            </a:r>
            <a:r>
              <a:rPr kumimoji="0" lang="it-IT" sz="1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panels</a:t>
            </a:r>
            <a:r>
              <a:rPr kumimoji="0" lang="it-IT" sz="1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di valutazione </a:t>
            </a:r>
            <a:r>
              <a:rPr lang="it-IT" sz="1600" b="1" i="1" dirty="0">
                <a:solidFill>
                  <a:prstClr val="black"/>
                </a:solidFill>
              </a:rPr>
              <a:t>ERC 			</a:t>
            </a:r>
            <a:r>
              <a:rPr lang="it-IT" sz="1600" i="1" dirty="0">
                <a:solidFill>
                  <a:prstClr val="black"/>
                </a:solidFill>
              </a:rPr>
              <a:t>(passati e presenti)</a:t>
            </a:r>
            <a:r>
              <a:rPr lang="it-IT" sz="1600" i="1" dirty="0">
                <a:solidFill>
                  <a:prstClr val="black"/>
                </a:solidFill>
                <a:latin typeface="Calibri" panose="020F0502020204030204"/>
              </a:rPr>
              <a:t> i quali scelgono </a:t>
            </a:r>
            <a:r>
              <a:rPr kumimoji="0" lang="it-IT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revisori realizzando un </a:t>
            </a:r>
            <a:r>
              <a:rPr kumimoji="0" lang="it-IT" sz="1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nuovo catalogo</a:t>
            </a:r>
            <a:r>
              <a:rPr kumimoji="0" lang="it-IT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costituzione di un gruppo di 			</a:t>
            </a:r>
            <a:r>
              <a:rPr kumimoji="0" lang="it-IT" sz="1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officers</a:t>
            </a:r>
            <a:r>
              <a:rPr kumimoji="0" lang="it-IT" sz="1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professionali </a:t>
            </a:r>
            <a:r>
              <a:rPr kumimoji="0" lang="it-IT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specificamente dedicati alla gestione della valutazione.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E07A620C-2BB9-8947-A9AA-B773FEE375B6}"/>
              </a:ext>
            </a:extLst>
          </p:cNvPr>
          <p:cNvSpPr txBox="1"/>
          <p:nvPr/>
        </p:nvSpPr>
        <p:spPr>
          <a:xfrm>
            <a:off x="275788" y="1111977"/>
            <a:ext cx="1018368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Caratteristiche dei bandi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	rivolti prevalentemente a progetti su base collaborativa (per es. le reti PRIN)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Proposta </a:t>
            </a:r>
            <a:r>
              <a:rPr kumimoji="0" lang="it-IT" sz="16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i-Science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 		</a:t>
            </a:r>
            <a:r>
              <a:rPr kumimoji="0" lang="it-IT" sz="1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bandi rivolti a singoli “</a:t>
            </a:r>
            <a:r>
              <a:rPr kumimoji="0" lang="it-IT" sz="1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Principal</a:t>
            </a:r>
            <a:r>
              <a:rPr kumimoji="0" lang="it-IT" sz="1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1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Investigators</a:t>
            </a:r>
            <a:r>
              <a:rPr kumimoji="0" lang="it-IT" sz="1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”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                 		</a:t>
            </a:r>
            <a:r>
              <a:rPr kumimoji="0" lang="it-IT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l’obiettivo è di aumentare la competitività e l’attrattività del sistema ricerca italiano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asellaDiTesto 28">
            <a:extLst>
              <a:ext uri="{FF2B5EF4-FFF2-40B4-BE49-F238E27FC236}">
                <a16:creationId xmlns:a16="http://schemas.microsoft.com/office/drawing/2014/main" id="{631C03E9-30BD-174F-8AF4-123E1641BB25}"/>
              </a:ext>
            </a:extLst>
          </p:cNvPr>
          <p:cNvSpPr txBox="1"/>
          <p:nvPr/>
        </p:nvSpPr>
        <p:spPr>
          <a:xfrm>
            <a:off x="288550" y="2586798"/>
            <a:ext cx="117154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Tempistica dei bandi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	                  	bandi con cadenza estremamente variabile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Proposta </a:t>
            </a:r>
            <a:r>
              <a:rPr kumimoji="0" lang="it-IT" sz="16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i-Science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 	                  	</a:t>
            </a:r>
            <a:r>
              <a:rPr kumimoji="0" lang="it-IT" sz="1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cadenza annuale dei bandi (ogni anno nello stesso periodo).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600" i="1" dirty="0">
                <a:solidFill>
                  <a:prstClr val="black"/>
                </a:solidFill>
                <a:latin typeface="Calibri" panose="020F0502020204030204"/>
              </a:rPr>
              <a:t>			</a:t>
            </a:r>
            <a:r>
              <a:rPr kumimoji="0" lang="it-IT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l’obiettivo è di consentire ai ricercatori di programmare per tempo la preparazione delle proposte 			                  	progettuali e di poter contare sulla </a:t>
            </a:r>
            <a:r>
              <a:rPr kumimoji="0" lang="it-IT" sz="1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continuita'</a:t>
            </a:r>
            <a:r>
              <a:rPr kumimoji="0" lang="it-IT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dei finanziamenti. In questo modo si evita anche 				l'ingolfamento del sistema di valutazione.</a:t>
            </a:r>
          </a:p>
        </p:txBody>
      </p:sp>
    </p:spTree>
    <p:extLst>
      <p:ext uri="{BB962C8B-B14F-4D97-AF65-F5344CB8AC3E}">
        <p14:creationId xmlns:p14="http://schemas.microsoft.com/office/powerpoint/2010/main" val="3373175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19">
            <a:extLst>
              <a:ext uri="{FF2B5EF4-FFF2-40B4-BE49-F238E27FC236}">
                <a16:creationId xmlns:a16="http://schemas.microsoft.com/office/drawing/2014/main" id="{F71593AA-1971-2D4A-9F42-2E13E4949647}"/>
              </a:ext>
            </a:extLst>
          </p:cNvPr>
          <p:cNvSpPr/>
          <p:nvPr/>
        </p:nvSpPr>
        <p:spPr>
          <a:xfrm>
            <a:off x="96979" y="1943389"/>
            <a:ext cx="12011891" cy="97899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B02D4E4C-34D1-4E4B-A4CB-0438795DCAF6}"/>
              </a:ext>
            </a:extLst>
          </p:cNvPr>
          <p:cNvSpPr/>
          <p:nvPr/>
        </p:nvSpPr>
        <p:spPr>
          <a:xfrm>
            <a:off x="96979" y="3048706"/>
            <a:ext cx="12011891" cy="84820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1F72C3E3-8AA4-E241-B262-F33213A7F907}"/>
              </a:ext>
            </a:extLst>
          </p:cNvPr>
          <p:cNvSpPr/>
          <p:nvPr/>
        </p:nvSpPr>
        <p:spPr>
          <a:xfrm>
            <a:off x="96979" y="4055641"/>
            <a:ext cx="12011891" cy="15046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5129B20-3C46-EF49-8FE8-D2459437D20D}"/>
              </a:ext>
            </a:extLst>
          </p:cNvPr>
          <p:cNvSpPr txBox="1"/>
          <p:nvPr/>
        </p:nvSpPr>
        <p:spPr>
          <a:xfrm>
            <a:off x="5444661" y="883682"/>
            <a:ext cx="1472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i-Science</a:t>
            </a:r>
            <a:endParaRPr kumimoji="0" lang="it-IT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CDF5073-8B18-E441-A9A7-F0CFCF760DB4}"/>
              </a:ext>
            </a:extLst>
          </p:cNvPr>
          <p:cNvSpPr txBox="1"/>
          <p:nvPr/>
        </p:nvSpPr>
        <p:spPr>
          <a:xfrm>
            <a:off x="3923717" y="2098966"/>
            <a:ext cx="272647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Junior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Max 100K/anno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Accesso per tutti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ricercatori 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itchFamily="2" charset="2"/>
              </a:rPr>
              <a:t>fino 10 anni da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itchFamily="2" charset="2"/>
              </a:rPr>
              <a:t>PhD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itchFamily="2" charset="2"/>
              </a:rPr>
              <a:t>*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79064B1-DA4B-EC47-BBA3-94F1F70CFA1A}"/>
              </a:ext>
            </a:extLst>
          </p:cNvPr>
          <p:cNvSpPr txBox="1"/>
          <p:nvPr/>
        </p:nvSpPr>
        <p:spPr>
          <a:xfrm>
            <a:off x="6650187" y="2098966"/>
            <a:ext cx="1883849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Senior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Max 150K/anno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Accesso per tutti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ricercatori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itchFamily="2" charset="2"/>
              </a:rPr>
              <a:t>&gt; 10 anni da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itchFamily="2" charset="2"/>
              </a:rPr>
              <a:t>PhD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itchFamily="2" charset="2"/>
              </a:rPr>
              <a:t>*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696B8BE-D4CE-B44F-B05B-C4B2F0C32788}"/>
              </a:ext>
            </a:extLst>
          </p:cNvPr>
          <p:cNvGrpSpPr/>
          <p:nvPr/>
        </p:nvGrpSpPr>
        <p:grpSpPr>
          <a:xfrm>
            <a:off x="3672729" y="1304833"/>
            <a:ext cx="4846541" cy="396658"/>
            <a:chOff x="3500145" y="1236222"/>
            <a:chExt cx="4846541" cy="396658"/>
          </a:xfrm>
        </p:grpSpPr>
        <p:cxnSp>
          <p:nvCxnSpPr>
            <p:cNvPr id="11" name="Connettore 1 10">
              <a:extLst>
                <a:ext uri="{FF2B5EF4-FFF2-40B4-BE49-F238E27FC236}">
                  <a16:creationId xmlns:a16="http://schemas.microsoft.com/office/drawing/2014/main" id="{FBF57936-580A-FE46-9750-9FAA106C8E12}"/>
                </a:ext>
              </a:extLst>
            </p:cNvPr>
            <p:cNvCxnSpPr>
              <a:cxnSpLocks/>
            </p:cNvCxnSpPr>
            <p:nvPr/>
          </p:nvCxnSpPr>
          <p:spPr>
            <a:xfrm>
              <a:off x="3604454" y="1354780"/>
              <a:ext cx="4628407" cy="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CasellaDiTesto 23">
              <a:extLst>
                <a:ext uri="{FF2B5EF4-FFF2-40B4-BE49-F238E27FC236}">
                  <a16:creationId xmlns:a16="http://schemas.microsoft.com/office/drawing/2014/main" id="{49B780FC-E29D-CA43-8B33-71E0211E7228}"/>
                </a:ext>
              </a:extLst>
            </p:cNvPr>
            <p:cNvSpPr txBox="1"/>
            <p:nvPr/>
          </p:nvSpPr>
          <p:spPr>
            <a:xfrm>
              <a:off x="3500145" y="1263548"/>
              <a:ext cx="2455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</a:t>
              </a:r>
            </a:p>
          </p:txBody>
        </p:sp>
        <p:sp>
          <p:nvSpPr>
            <p:cNvPr id="25" name="CasellaDiTesto 24">
              <a:extLst>
                <a:ext uri="{FF2B5EF4-FFF2-40B4-BE49-F238E27FC236}">
                  <a16:creationId xmlns:a16="http://schemas.microsoft.com/office/drawing/2014/main" id="{DE393FCA-30F8-0B48-B4B6-29A806435C0A}"/>
                </a:ext>
              </a:extLst>
            </p:cNvPr>
            <p:cNvSpPr txBox="1"/>
            <p:nvPr/>
          </p:nvSpPr>
          <p:spPr>
            <a:xfrm>
              <a:off x="8101106" y="1236222"/>
              <a:ext cx="2455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</a:t>
              </a:r>
            </a:p>
          </p:txBody>
        </p:sp>
      </p:grp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DF360330-DAC0-7542-BF69-D6E8EF2B6E4B}"/>
              </a:ext>
            </a:extLst>
          </p:cNvPr>
          <p:cNvSpPr txBox="1"/>
          <p:nvPr/>
        </p:nvSpPr>
        <p:spPr>
          <a:xfrm>
            <a:off x="16073174" y="894216"/>
            <a:ext cx="245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933CDD0-D529-C546-B7AA-B656DD653DAB}"/>
              </a:ext>
            </a:extLst>
          </p:cNvPr>
          <p:cNvSpPr txBox="1"/>
          <p:nvPr/>
        </p:nvSpPr>
        <p:spPr>
          <a:xfrm>
            <a:off x="1230334" y="140173"/>
            <a:ext cx="99011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 nuovo programma di finanziamento alla ricerca di base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97B1DC-A706-D245-A67A-C7F6157462FD}"/>
              </a:ext>
            </a:extLst>
          </p:cNvPr>
          <p:cNvSpPr txBox="1"/>
          <p:nvPr/>
        </p:nvSpPr>
        <p:spPr>
          <a:xfrm>
            <a:off x="9112624" y="5836024"/>
            <a:ext cx="21300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itchFamily="2" charset="2"/>
              </a:rPr>
              <a:t>*o titolo equivalente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7260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19">
            <a:extLst>
              <a:ext uri="{FF2B5EF4-FFF2-40B4-BE49-F238E27FC236}">
                <a16:creationId xmlns:a16="http://schemas.microsoft.com/office/drawing/2014/main" id="{F71593AA-1971-2D4A-9F42-2E13E4949647}"/>
              </a:ext>
            </a:extLst>
          </p:cNvPr>
          <p:cNvSpPr/>
          <p:nvPr/>
        </p:nvSpPr>
        <p:spPr>
          <a:xfrm>
            <a:off x="1" y="1360383"/>
            <a:ext cx="12011891" cy="97899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B02D4E4C-34D1-4E4B-A4CB-0438795DCAF6}"/>
              </a:ext>
            </a:extLst>
          </p:cNvPr>
          <p:cNvSpPr/>
          <p:nvPr/>
        </p:nvSpPr>
        <p:spPr>
          <a:xfrm>
            <a:off x="1" y="2465700"/>
            <a:ext cx="12011891" cy="84820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DB8701C2-E141-C146-B937-C358A151FA47}"/>
              </a:ext>
            </a:extLst>
          </p:cNvPr>
          <p:cNvSpPr/>
          <p:nvPr/>
        </p:nvSpPr>
        <p:spPr>
          <a:xfrm>
            <a:off x="0" y="5080610"/>
            <a:ext cx="12011891" cy="11045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1F72C3E3-8AA4-E241-B262-F33213A7F907}"/>
              </a:ext>
            </a:extLst>
          </p:cNvPr>
          <p:cNvSpPr/>
          <p:nvPr/>
        </p:nvSpPr>
        <p:spPr>
          <a:xfrm>
            <a:off x="1" y="3472635"/>
            <a:ext cx="12011891" cy="15046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AC690EE-7613-D14F-9D10-29021B2A0FFD}"/>
              </a:ext>
            </a:extLst>
          </p:cNvPr>
          <p:cNvSpPr txBox="1"/>
          <p:nvPr/>
        </p:nvSpPr>
        <p:spPr>
          <a:xfrm>
            <a:off x="346367" y="1488250"/>
            <a:ext cx="3375539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Nuovi ricercatori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Montalcini, Armenise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Human </a:t>
            </a: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Technopole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Max 200K/anno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Accesso per i non strutturati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 con 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letter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of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acceptance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 una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host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Institution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(inclusi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assegnisti) -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itchFamily="2" charset="2"/>
              </a:rPr>
              <a:t>fino 10 anni da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itchFamily="2" charset="2"/>
              </a:rPr>
              <a:t>PhD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itchFamily="2" charset="2"/>
              </a:rPr>
              <a:t>*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Dopo 5 anni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prevista una formula di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selezione per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tenure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track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CDF5073-8B18-E441-A9A7-F0CFCF760DB4}"/>
              </a:ext>
            </a:extLst>
          </p:cNvPr>
          <p:cNvSpPr txBox="1"/>
          <p:nvPr/>
        </p:nvSpPr>
        <p:spPr>
          <a:xfrm>
            <a:off x="3826739" y="1488250"/>
            <a:ext cx="2135521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Junior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Max 100K/anno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Accesso per tutti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ricercatori 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itchFamily="2" charset="2"/>
              </a:rPr>
              <a:t>fino 10 anni da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itchFamily="2" charset="2"/>
              </a:rPr>
              <a:t>PhD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itchFamily="2" charset="2"/>
              </a:rPr>
              <a:t>*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79064B1-DA4B-EC47-BBA3-94F1F70CFA1A}"/>
              </a:ext>
            </a:extLst>
          </p:cNvPr>
          <p:cNvSpPr txBox="1"/>
          <p:nvPr/>
        </p:nvSpPr>
        <p:spPr>
          <a:xfrm>
            <a:off x="6553209" y="1515960"/>
            <a:ext cx="1883849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Senior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Max 150K/anno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Accesso per tutti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ricercatori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itchFamily="2" charset="2"/>
              </a:rPr>
              <a:t>&gt; 10 anni da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itchFamily="2" charset="2"/>
              </a:rPr>
              <a:t>PhD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itchFamily="2" charset="2"/>
              </a:rPr>
              <a:t>*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00BFF32-7AA9-8542-B82C-5E0C8B5DF571}"/>
              </a:ext>
            </a:extLst>
          </p:cNvPr>
          <p:cNvSpPr txBox="1"/>
          <p:nvPr/>
        </p:nvSpPr>
        <p:spPr>
          <a:xfrm>
            <a:off x="9193546" y="1466573"/>
            <a:ext cx="2625399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Collaborative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Max 50-60K/anno/gruppo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 oggi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Accesso per tutti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ricercatori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itchFamily="2" charset="2"/>
              </a:rPr>
              <a:t>&gt; 10 anni da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itchFamily="2" charset="2"/>
              </a:rPr>
              <a:t>PhD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itchFamily="2" charset="2"/>
              </a:rPr>
              <a:t>*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itchFamily="2" charset="2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itchFamily="2" charset="2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itchFamily="2" charset="2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itchFamily="2" charset="2"/>
              </a:rPr>
              <a:t>*o titolo equivalente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DF360330-DAC0-7542-BF69-D6E8EF2B6E4B}"/>
              </a:ext>
            </a:extLst>
          </p:cNvPr>
          <p:cNvSpPr txBox="1"/>
          <p:nvPr/>
        </p:nvSpPr>
        <p:spPr>
          <a:xfrm>
            <a:off x="16073174" y="894216"/>
            <a:ext cx="245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E1ED0AC4-591A-E44A-A780-D3909A44FFA2}"/>
              </a:ext>
            </a:extLst>
          </p:cNvPr>
          <p:cNvSpPr txBox="1"/>
          <p:nvPr/>
        </p:nvSpPr>
        <p:spPr>
          <a:xfrm>
            <a:off x="5226033" y="370996"/>
            <a:ext cx="1472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i-Science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8" name="Connettore 1 27">
            <a:extLst>
              <a:ext uri="{FF2B5EF4-FFF2-40B4-BE49-F238E27FC236}">
                <a16:creationId xmlns:a16="http://schemas.microsoft.com/office/drawing/2014/main" id="{8CC88DF2-CC7C-3645-9E22-ED967C2AD812}"/>
              </a:ext>
            </a:extLst>
          </p:cNvPr>
          <p:cNvCxnSpPr>
            <a:cxnSpLocks/>
          </p:cNvCxnSpPr>
          <p:nvPr/>
        </p:nvCxnSpPr>
        <p:spPr>
          <a:xfrm>
            <a:off x="3615051" y="924174"/>
            <a:ext cx="4628407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927C77A9-2085-264E-9367-4ABFE0D8E0C5}"/>
              </a:ext>
            </a:extLst>
          </p:cNvPr>
          <p:cNvSpPr txBox="1"/>
          <p:nvPr/>
        </p:nvSpPr>
        <p:spPr>
          <a:xfrm>
            <a:off x="3508038" y="807192"/>
            <a:ext cx="24558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774D4B3B-E0EF-A749-8352-B064B484C584}"/>
              </a:ext>
            </a:extLst>
          </p:cNvPr>
          <p:cNvSpPr txBox="1"/>
          <p:nvPr/>
        </p:nvSpPr>
        <p:spPr>
          <a:xfrm>
            <a:off x="8111761" y="807192"/>
            <a:ext cx="24558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4137685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>
            <a:extLst>
              <a:ext uri="{FF2B5EF4-FFF2-40B4-BE49-F238E27FC236}">
                <a16:creationId xmlns:a16="http://schemas.microsoft.com/office/drawing/2014/main" id="{85DBB92F-DFB2-E149-961E-F31555F252A8}"/>
              </a:ext>
            </a:extLst>
          </p:cNvPr>
          <p:cNvSpPr/>
          <p:nvPr/>
        </p:nvSpPr>
        <p:spPr>
          <a:xfrm>
            <a:off x="106963" y="5363765"/>
            <a:ext cx="12004968" cy="12776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F71593AA-1971-2D4A-9F42-2E13E4949647}"/>
              </a:ext>
            </a:extLst>
          </p:cNvPr>
          <p:cNvSpPr/>
          <p:nvPr/>
        </p:nvSpPr>
        <p:spPr>
          <a:xfrm>
            <a:off x="96979" y="964003"/>
            <a:ext cx="12024936" cy="131994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B02D4E4C-34D1-4E4B-A4CB-0438795DCAF6}"/>
              </a:ext>
            </a:extLst>
          </p:cNvPr>
          <p:cNvSpPr/>
          <p:nvPr/>
        </p:nvSpPr>
        <p:spPr>
          <a:xfrm>
            <a:off x="110024" y="2481600"/>
            <a:ext cx="12011891" cy="131994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1F72C3E3-8AA4-E241-B262-F33213A7F907}"/>
              </a:ext>
            </a:extLst>
          </p:cNvPr>
          <p:cNvSpPr/>
          <p:nvPr/>
        </p:nvSpPr>
        <p:spPr>
          <a:xfrm>
            <a:off x="90054" y="3990227"/>
            <a:ext cx="12011891" cy="12129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5129B20-3C46-EF49-8FE8-D2459437D20D}"/>
              </a:ext>
            </a:extLst>
          </p:cNvPr>
          <p:cNvSpPr txBox="1"/>
          <p:nvPr/>
        </p:nvSpPr>
        <p:spPr>
          <a:xfrm>
            <a:off x="2795916" y="181573"/>
            <a:ext cx="70794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i-Science: </a:t>
            </a:r>
            <a:r>
              <a:rPr kumimoji="0" lang="it-IT" sz="28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sistema di valutazione dei progetti </a:t>
            </a: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AC690EE-7613-D14F-9D10-29021B2A0FFD}"/>
              </a:ext>
            </a:extLst>
          </p:cNvPr>
          <p:cNvSpPr txBox="1"/>
          <p:nvPr/>
        </p:nvSpPr>
        <p:spPr>
          <a:xfrm>
            <a:off x="519961" y="1238667"/>
            <a:ext cx="21563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Composizione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 3 </a:t>
            </a:r>
            <a:r>
              <a:rPr kumimoji="0" lang="it-IT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panels</a:t>
            </a:r>
            <a:endParaRPr kumimoji="0" lang="it-IT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CDF5073-8B18-E441-A9A7-F0CFCF760DB4}"/>
              </a:ext>
            </a:extLst>
          </p:cNvPr>
          <p:cNvSpPr txBox="1"/>
          <p:nvPr/>
        </p:nvSpPr>
        <p:spPr>
          <a:xfrm>
            <a:off x="3412035" y="900926"/>
            <a:ext cx="80090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panels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uno per ogni </a:t>
            </a:r>
            <a:r>
              <a:rPr kumimoji="0" lang="it-IT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macrosettore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ERC</a:t>
            </a:r>
            <a:r>
              <a:rPr lang="it-IT" dirty="0">
                <a:solidFill>
                  <a:prstClr val="black"/>
                </a:solidFill>
                <a:latin typeface="Calibri" panose="020F0502020204030204"/>
              </a:rPr>
              <a:t>,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sono composti da almeno 2 ricercatori (selezionati tra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awardees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panelists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ERC) 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 ogni settore ERC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(per un totale di 18 per LS, 22 per PE e 14 per SH). Ogni panel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e'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coordinato da un </a:t>
            </a:r>
            <a:r>
              <a:rPr kumimoji="0" lang="it-IT" sz="1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officer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che garantisce il rispetto delle regole e l’assenza di conflitto d’interesse.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Triage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– il panel corrispondente al settore della domanda 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valuta solo le LOI (</a:t>
            </a:r>
            <a:r>
              <a:rPr kumimoji="0" lang="it-IT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letters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of </a:t>
            </a:r>
            <a:r>
              <a:rPr kumimoji="0" lang="it-IT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intent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 ammette alla fase successiva un numero limitato di progetti tenendo conto del budget disponibile. Sono inoltre ammessi direttamente alla seconda fase i progetti che hanno superato, nei due anni precedenti, il 1^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step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dell’ERC.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Ogni progetto ammesso alla seconda fase viene inviato a 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tre </a:t>
            </a:r>
            <a:r>
              <a:rPr kumimoji="0" lang="it-IT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revisori selezionati dalla commissione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almeno due dei quali devono essere ricercatori che lavorano in istituti al di fuori dell'Italia. Per i ricercatori junior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e'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prevista 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un’intervista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da parte della commissione.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Sulla base delle precedenti valutazioni, ogni commissione, in seduta plenaria, forma due 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graduatorie di merito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una per i Junior e l'altra per i Senior. Il finanziamento viene assegnato scorrendo la graduatoria di merito fino ad esaurimento fondi. 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DF360330-DAC0-7542-BF69-D6E8EF2B6E4B}"/>
              </a:ext>
            </a:extLst>
          </p:cNvPr>
          <p:cNvSpPr txBox="1"/>
          <p:nvPr/>
        </p:nvSpPr>
        <p:spPr>
          <a:xfrm>
            <a:off x="16073174" y="894216"/>
            <a:ext cx="245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49EC7C1-0F5E-754C-8576-1CF663D147B4}"/>
              </a:ext>
            </a:extLst>
          </p:cNvPr>
          <p:cNvSpPr/>
          <p:nvPr/>
        </p:nvSpPr>
        <p:spPr>
          <a:xfrm>
            <a:off x="638943" y="5478498"/>
            <a:ext cx="22411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it-IT" sz="2400" b="1" dirty="0">
                <a:solidFill>
                  <a:srgbClr val="0070C0"/>
                </a:solidFill>
              </a:rPr>
              <a:t>Formazione </a:t>
            </a:r>
          </a:p>
          <a:p>
            <a:pPr lvl="0">
              <a:defRPr/>
            </a:pPr>
            <a:r>
              <a:rPr lang="it-IT" sz="2400" b="1" dirty="0">
                <a:solidFill>
                  <a:srgbClr val="0070C0"/>
                </a:solidFill>
              </a:rPr>
              <a:t>graduatorie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41BF671-FDF7-0547-B077-1855D1624F22}"/>
              </a:ext>
            </a:extLst>
          </p:cNvPr>
          <p:cNvSpPr/>
          <p:nvPr/>
        </p:nvSpPr>
        <p:spPr>
          <a:xfrm>
            <a:off x="904527" y="2812787"/>
            <a:ext cx="1238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2800" b="1" dirty="0">
                <a:solidFill>
                  <a:srgbClr val="0070C0"/>
                </a:solidFill>
              </a:rPr>
              <a:t>1^ fase</a:t>
            </a:r>
            <a:endParaRPr lang="it-IT" sz="1400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5658B2-EFE8-294E-8190-B95808313032}"/>
              </a:ext>
            </a:extLst>
          </p:cNvPr>
          <p:cNvSpPr/>
          <p:nvPr/>
        </p:nvSpPr>
        <p:spPr>
          <a:xfrm>
            <a:off x="863431" y="4286468"/>
            <a:ext cx="1238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2800" b="1" dirty="0">
                <a:solidFill>
                  <a:srgbClr val="0070C0"/>
                </a:solidFill>
              </a:rPr>
              <a:t>2^ fase</a:t>
            </a:r>
          </a:p>
        </p:txBody>
      </p:sp>
    </p:spTree>
    <p:extLst>
      <p:ext uri="{BB962C8B-B14F-4D97-AF65-F5344CB8AC3E}">
        <p14:creationId xmlns:p14="http://schemas.microsoft.com/office/powerpoint/2010/main" val="27353277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654</Words>
  <Application>Microsoft Macintosh PowerPoint</Application>
  <PresentationFormat>Widescreen</PresentationFormat>
  <Paragraphs>121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Tema di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Ballabio</dc:creator>
  <cp:lastModifiedBy>Andrea Ballabio</cp:lastModifiedBy>
  <cp:revision>5</cp:revision>
  <cp:lastPrinted>2021-05-11T07:27:51Z</cp:lastPrinted>
  <dcterms:created xsi:type="dcterms:W3CDTF">2021-05-10T16:05:25Z</dcterms:created>
  <dcterms:modified xsi:type="dcterms:W3CDTF">2021-05-11T08:29:17Z</dcterms:modified>
</cp:coreProperties>
</file>